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0"/>
    </p:embeddedFont>
    <p:embeddedFont>
      <p:font typeface="Lexend" pitchFamily="2" charset="77"/>
      <p:regular r:id="rId21"/>
    </p:embeddedFont>
    <p:embeddedFont>
      <p:font typeface="Lexend Light" pitchFamily="2" charset="77"/>
      <p:regular r:id="rId22"/>
    </p:embeddedFont>
    <p:embeddedFont>
      <p:font typeface="Lexend Medium" pitchFamily="2" charset="77"/>
      <p:regular r:id="rId23"/>
    </p:embeddedFont>
    <p:embeddedFont>
      <p:font typeface="Lobster" pitchFamily="2" charset="7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/>
    <p:restoredTop sz="94658"/>
  </p:normalViewPr>
  <p:slideViewPr>
    <p:cSldViewPr snapToGrid="0" showGuides="1">
      <p:cViewPr varScale="1">
        <p:scale>
          <a:sx n="160" d="100"/>
          <a:sy n="160" d="100"/>
        </p:scale>
        <p:origin x="8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3e7ad73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3e7ad73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3e7ad73175_0_3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3e7ad73175_0_3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3e7ad73175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3e7ad73175_0_3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3e7ad7317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3e7ad7317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3e7ad73175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3e7ad73175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33e7ad731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33e7ad731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3e7ad73175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3e7ad73175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33e7ad73175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33e7ad73175_1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3e7ad731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3e7ad731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3e7ad7317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3e7ad7317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3e7ad731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3e7ad731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7ad73175_0_3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7ad73175_0_3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3e7ad7317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3e7ad7317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33e7ad73175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33e7ad73175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3e7ad7317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3e7ad7317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3e7ad7317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3e7ad7317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61" name="Google Shape;461;p2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6" name="Google Shape;466;p2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7" name="Google Shape;467;p2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2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2" name="Google Shape;932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135" name="Google Shape;1135;p3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3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3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3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3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3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3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3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3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10" name="Google Shape;1410;p3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3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3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7" name="Google Shape;1477;p3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3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79" name="Google Shape;1479;p3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81" name="Google Shape;1481;p3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3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3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48" name="Google Shape;1548;p3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2" name="Google Shape;1552;p3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54" name="Google Shape;1554;p3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4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7" name="Google Shape;1687;p4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4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4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1" name="Google Shape;1691;p4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4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0" name="Google Shape;1760;p4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2" name="Google Shape;1762;p4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4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4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7" name="Google Shape;1897;p4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8" name="Google Shape;1898;p4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99" name="Google Shape;1899;p4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0" name="Google Shape;1900;p4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1" name="Google Shape;1901;p4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2" name="Google Shape;1902;p4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3" name="Google Shape;1903;p4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4" name="Google Shape;1904;p4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etsun/BIS15W2025_group7/tree/main/Shiny%20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adilshamim8/sleep-cycle-and-productivity?select=sleep_cycle_productivity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>
            <a:spLocks noGrp="1"/>
          </p:cNvSpPr>
          <p:nvPr>
            <p:ph type="subTitle" idx="2"/>
          </p:nvPr>
        </p:nvSpPr>
        <p:spPr>
          <a:xfrm>
            <a:off x="5399625" y="649800"/>
            <a:ext cx="36951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Discover the mysteries of sleep.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400"/>
              <a:t>Knowing the impact on Productivity, Mood, and Stress</a:t>
            </a:r>
            <a:endParaRPr sz="1400"/>
          </a:p>
        </p:txBody>
      </p:sp>
      <p:sp>
        <p:nvSpPr>
          <p:cNvPr id="1911" name="Google Shape;1911;p45"/>
          <p:cNvSpPr txBox="1">
            <a:spLocks noGrp="1"/>
          </p:cNvSpPr>
          <p:nvPr>
            <p:ph type="title"/>
          </p:nvPr>
        </p:nvSpPr>
        <p:spPr>
          <a:xfrm>
            <a:off x="49275" y="573600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52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Sleep Cycles</a:t>
            </a:r>
            <a:endParaRPr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pic>
        <p:nvPicPr>
          <p:cNvPr id="1912" name="Google Shape;1912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45"/>
          <p:cNvSpPr txBox="1">
            <a:spLocks noGrp="1"/>
          </p:cNvSpPr>
          <p:nvPr>
            <p:ph type="subTitle" idx="2"/>
          </p:nvPr>
        </p:nvSpPr>
        <p:spPr>
          <a:xfrm flipH="1">
            <a:off x="6287400" y="3803400"/>
            <a:ext cx="22521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Yitong Sun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Hanxu Sha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Lu Liang 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Tianchen Li</a:t>
            </a:r>
            <a:endParaRPr sz="1700" b="1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14" name="Google Shape;1914;p45"/>
          <p:cNvCxnSpPr/>
          <p:nvPr/>
        </p:nvCxnSpPr>
        <p:spPr>
          <a:xfrm flipH="1">
            <a:off x="5418250" y="739600"/>
            <a:ext cx="5400" cy="892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45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54"/>
          <p:cNvSpPr txBox="1">
            <a:spLocks noGrp="1"/>
          </p:cNvSpPr>
          <p:nvPr>
            <p:ph type="subTitle" idx="5"/>
          </p:nvPr>
        </p:nvSpPr>
        <p:spPr>
          <a:xfrm>
            <a:off x="5819500" y="2368296"/>
            <a:ext cx="2789750" cy="1263015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p-value = 0.</a:t>
            </a:r>
            <a:r>
              <a:rPr lang="en-US" alt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7326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 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609020205090404"/>
              <a:buChar char="❖"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</a:t>
            </a:r>
            <a:r>
              <a:rPr lang="en-GB" sz="1400" dirty="0" err="1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cor</a:t>
            </a: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= 0.005868496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highlight>
                  <a:srgbClr val="FFFFFF"/>
                </a:highlight>
                <a:latin typeface="Courier New" panose="02070609020205090404"/>
                <a:ea typeface="Courier New" panose="02070609020205090404"/>
                <a:cs typeface="Courier New" panose="02070609020205090404"/>
                <a:sym typeface="Courier New" panose="02070609020205090404"/>
              </a:rPr>
              <a:t> No correlation.</a:t>
            </a:r>
            <a:endParaRPr sz="1400" dirty="0">
              <a:highlight>
                <a:srgbClr val="FFFFFF"/>
              </a:highlight>
              <a:latin typeface="Courier New" panose="02070609020205090404"/>
              <a:ea typeface="Courier New" panose="02070609020205090404"/>
              <a:cs typeface="Courier New" panose="02070609020205090404"/>
              <a:sym typeface="Courier New" panose="0207060902020509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54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Mood vs. Sleep Quality</a:t>
            </a:r>
          </a:p>
        </p:txBody>
      </p:sp>
      <p:sp>
        <p:nvSpPr>
          <p:cNvPr id="2082" name="Google Shape;2082;p5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83" name="Google Shape;2083;p5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" y="1572767"/>
            <a:ext cx="4754880" cy="29332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5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8824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Gender Perspectives</a:t>
            </a:r>
          </a:p>
        </p:txBody>
      </p:sp>
      <p:pic>
        <p:nvPicPr>
          <p:cNvPr id="2089" name="Google Shape;2089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4825" y="2119161"/>
            <a:ext cx="4260298" cy="26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78875" y="2119163"/>
            <a:ext cx="4260298" cy="263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55"/>
          <p:cNvSpPr/>
          <p:nvPr/>
        </p:nvSpPr>
        <p:spPr>
          <a:xfrm>
            <a:off x="1517775" y="1441075"/>
            <a:ext cx="6208200" cy="401100"/>
          </a:xfrm>
          <a:prstGeom prst="wedgeRectCallout">
            <a:avLst>
              <a:gd name="adj1" fmla="val -5136"/>
              <a:gd name="adj2" fmla="val 801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Light"/>
                <a:ea typeface="Lexend Light"/>
                <a:cs typeface="Lexend Light"/>
                <a:sym typeface="Lexend Light"/>
              </a:rPr>
              <a:t>Gender had little effect on Sleep Quality and Mood Scores.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2" name="Google Shape;2092;p5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093" name="Google Shape;2093;p5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Yitong Sun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/>
          <p:nvPr/>
        </p:nvSpPr>
        <p:spPr>
          <a:xfrm>
            <a:off x="266275" y="1600775"/>
            <a:ext cx="8689200" cy="3348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56"/>
          <p:cNvSpPr txBox="1">
            <a:spLocks noGrp="1"/>
          </p:cNvSpPr>
          <p:nvPr>
            <p:ph type="subTitle" idx="4"/>
          </p:nvPr>
        </p:nvSpPr>
        <p:spPr>
          <a:xfrm>
            <a:off x="448075" y="1231475"/>
            <a:ext cx="3185671" cy="369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-0.003353004 </a:t>
            </a:r>
            <a:endParaRPr sz="1200" b="1" dirty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0" name="Google Shape;2100;p56"/>
          <p:cNvSpPr txBox="1">
            <a:spLocks noGrp="1"/>
          </p:cNvSpPr>
          <p:nvPr>
            <p:ph type="title"/>
          </p:nvPr>
        </p:nvSpPr>
        <p:spPr>
          <a:xfrm>
            <a:off x="167325" y="39150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Caffeine Intake </a:t>
            </a:r>
          </a:p>
        </p:txBody>
      </p:sp>
      <p:pic>
        <p:nvPicPr>
          <p:cNvPr id="2101" name="Google Shape;2101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738050"/>
            <a:ext cx="4097900" cy="30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08400" y="1723338"/>
            <a:ext cx="4097900" cy="30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5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04" name="Google Shape;2104;p5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2105" name="Google Shape;2105;p56"/>
          <p:cNvGrpSpPr/>
          <p:nvPr/>
        </p:nvGrpSpPr>
        <p:grpSpPr>
          <a:xfrm>
            <a:off x="448075" y="1654940"/>
            <a:ext cx="277873" cy="68400"/>
            <a:chOff x="411700" y="2416840"/>
            <a:chExt cx="277873" cy="68400"/>
          </a:xfrm>
        </p:grpSpPr>
        <p:sp>
          <p:nvSpPr>
            <p:cNvPr id="2106" name="Google Shape;2106;p5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99;p56">
            <a:extLst>
              <a:ext uri="{FF2B5EF4-FFF2-40B4-BE49-F238E27FC236}">
                <a16:creationId xmlns:a16="http://schemas.microsoft.com/office/drawing/2014/main" id="{C0CFF8EB-A9C1-30E9-F36F-DDEC015E69C9}"/>
              </a:ext>
            </a:extLst>
          </p:cNvPr>
          <p:cNvSpPr txBox="1">
            <a:spLocks/>
          </p:cNvSpPr>
          <p:nvPr/>
        </p:nvSpPr>
        <p:spPr>
          <a:xfrm>
            <a:off x="5164514" y="1132455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0.0006685539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F0">
            <a:alpha val="74050"/>
          </a:srgbClr>
        </a:solid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/>
          <p:nvPr/>
        </p:nvSpPr>
        <p:spPr>
          <a:xfrm>
            <a:off x="61650" y="1532675"/>
            <a:ext cx="9020700" cy="35331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57"/>
          <p:cNvGrpSpPr/>
          <p:nvPr/>
        </p:nvGrpSpPr>
        <p:grpSpPr>
          <a:xfrm>
            <a:off x="303700" y="1635440"/>
            <a:ext cx="277873" cy="68400"/>
            <a:chOff x="411700" y="2416840"/>
            <a:chExt cx="277873" cy="68400"/>
          </a:xfrm>
        </p:grpSpPr>
        <p:sp>
          <p:nvSpPr>
            <p:cNvPr id="2115" name="Google Shape;2115;p5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Google Shape;2119;p57"/>
          <p:cNvSpPr txBox="1">
            <a:spLocks noGrp="1"/>
          </p:cNvSpPr>
          <p:nvPr>
            <p:ph type="title"/>
          </p:nvPr>
        </p:nvSpPr>
        <p:spPr>
          <a:xfrm>
            <a:off x="167325" y="293400"/>
            <a:ext cx="7685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Screen Time Before Bed</a:t>
            </a:r>
          </a:p>
        </p:txBody>
      </p:sp>
      <p:pic>
        <p:nvPicPr>
          <p:cNvPr id="2120" name="Google Shape;2120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775" y="1831400"/>
            <a:ext cx="4255498" cy="29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66650" y="1768775"/>
            <a:ext cx="4081172" cy="30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5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Lu Liang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123" name="Google Shape;2123;p5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DE15-CBE7-96F6-1146-005E732CA91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2099;p56">
            <a:extLst>
              <a:ext uri="{FF2B5EF4-FFF2-40B4-BE49-F238E27FC236}">
                <a16:creationId xmlns:a16="http://schemas.microsoft.com/office/drawing/2014/main" id="{06F1A3E1-1417-7CFC-31DE-53442B0198C4}"/>
              </a:ext>
            </a:extLst>
          </p:cNvPr>
          <p:cNvSpPr txBox="1">
            <a:spLocks/>
          </p:cNvSpPr>
          <p:nvPr/>
        </p:nvSpPr>
        <p:spPr>
          <a:xfrm>
            <a:off x="442636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 0.005332368</a:t>
            </a:r>
          </a:p>
        </p:txBody>
      </p:sp>
      <p:sp>
        <p:nvSpPr>
          <p:cNvPr id="7" name="Google Shape;2099;p56">
            <a:extLst>
              <a:ext uri="{FF2B5EF4-FFF2-40B4-BE49-F238E27FC236}">
                <a16:creationId xmlns:a16="http://schemas.microsoft.com/office/drawing/2014/main" id="{0A33395E-BC4A-355B-49D5-81D1B35EA587}"/>
              </a:ext>
            </a:extLst>
          </p:cNvPr>
          <p:cNvSpPr txBox="1">
            <a:spLocks/>
          </p:cNvSpPr>
          <p:nvPr/>
        </p:nvSpPr>
        <p:spPr>
          <a:xfrm>
            <a:off x="5114400" y="1163373"/>
            <a:ext cx="31856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marR="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None/>
              <a:defRPr sz="800" b="0" i="0" u="none" strike="noStrike" cap="non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marL="0" indent="0"/>
            <a:r>
              <a:rPr lang="en-US" sz="1200" b="1" dirty="0">
                <a:latin typeface="Lexend"/>
                <a:ea typeface="Lexend"/>
                <a:cs typeface="Lexend"/>
                <a:sym typeface="Lexend"/>
              </a:rPr>
              <a:t>Correlation coefficient: 0.002061734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/>
          <p:nvPr/>
        </p:nvSpPr>
        <p:spPr>
          <a:xfrm>
            <a:off x="357200" y="1355250"/>
            <a:ext cx="8449200" cy="3515400"/>
          </a:xfrm>
          <a:prstGeom prst="roundRect">
            <a:avLst>
              <a:gd name="adj" fmla="val 1969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9" name="Google Shape;2129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0" name="Google Shape;2130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5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</a:p>
        </p:txBody>
      </p:sp>
      <p:sp>
        <p:nvSpPr>
          <p:cNvPr id="2134" name="Google Shape;2134;p58"/>
          <p:cNvSpPr txBox="1"/>
          <p:nvPr/>
        </p:nvSpPr>
        <p:spPr>
          <a:xfrm>
            <a:off x="3545250" y="354162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135" name="Google Shape;2135;p5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136" name="Google Shape;2136;p58"/>
          <p:cNvSpPr txBox="1">
            <a:spLocks noGrp="1"/>
          </p:cNvSpPr>
          <p:nvPr>
            <p:ph type="subTitle" idx="4294967295"/>
          </p:nvPr>
        </p:nvSpPr>
        <p:spPr>
          <a:xfrm>
            <a:off x="515525" y="1634850"/>
            <a:ext cx="7699800" cy="29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Sleep is influenced by various factors, and in our analysis, each of these factors shows only weak correlations with sleep.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could be because 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Sleep is affected by multiple factors working together.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includes subjective variables, such as sleep quality and mood scores, which may introduce bias and prevent objective conclusions.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9"/>
          <p:cNvSpPr/>
          <p:nvPr/>
        </p:nvSpPr>
        <p:spPr>
          <a:xfrm>
            <a:off x="1667633" y="4536600"/>
            <a:ext cx="5143500" cy="492600"/>
          </a:xfrm>
          <a:prstGeom prst="roundRect">
            <a:avLst>
              <a:gd name="adj" fmla="val 602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203300" y="395950"/>
            <a:ext cx="3810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Shiny App</a:t>
            </a:r>
          </a:p>
        </p:txBody>
      </p:sp>
      <p:sp>
        <p:nvSpPr>
          <p:cNvPr id="2143" name="Google Shape;2143;p5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59"/>
          <p:cNvSpPr txBox="1"/>
          <p:nvPr/>
        </p:nvSpPr>
        <p:spPr>
          <a:xfrm>
            <a:off x="2581200" y="413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59"/>
          <p:cNvSpPr txBox="1"/>
          <p:nvPr/>
        </p:nvSpPr>
        <p:spPr>
          <a:xfrm>
            <a:off x="1667633" y="4605900"/>
            <a:ext cx="677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https://github.com/Monetsun/BIS15W2025_group7/tree/main/Shiny%20App</a:t>
            </a:r>
            <a:r>
              <a:rPr lang="en-GB" sz="1100"/>
              <a:t> </a:t>
            </a:r>
          </a:p>
        </p:txBody>
      </p:sp>
      <p:sp>
        <p:nvSpPr>
          <p:cNvPr id="2147" name="Google Shape;2147;p5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grpSp>
        <p:nvGrpSpPr>
          <p:cNvPr id="2148" name="Google Shape;2148;p59"/>
          <p:cNvGrpSpPr/>
          <p:nvPr/>
        </p:nvGrpSpPr>
        <p:grpSpPr>
          <a:xfrm>
            <a:off x="1732558" y="4605890"/>
            <a:ext cx="277873" cy="68400"/>
            <a:chOff x="411700" y="2416840"/>
            <a:chExt cx="277873" cy="68400"/>
          </a:xfrm>
        </p:grpSpPr>
        <p:sp>
          <p:nvSpPr>
            <p:cNvPr id="2149" name="Google Shape;2149;p5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AB5790-343D-6078-2622-6F5363F6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252"/>
          <a:stretch/>
        </p:blipFill>
        <p:spPr>
          <a:xfrm>
            <a:off x="1667633" y="1245550"/>
            <a:ext cx="5808734" cy="31868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/>
          <p:cNvSpPr txBox="1">
            <a:spLocks noGrp="1"/>
          </p:cNvSpPr>
          <p:nvPr>
            <p:ph type="title"/>
          </p:nvPr>
        </p:nvSpPr>
        <p:spPr>
          <a:xfrm>
            <a:off x="1807400" y="676150"/>
            <a:ext cx="5016000" cy="10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Thank You!</a:t>
            </a:r>
            <a:endParaRPr sz="66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sp>
        <p:nvSpPr>
          <p:cNvPr id="2157" name="Google Shape;2157;p6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1375" y="1946700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2156;p60">
            <a:extLst>
              <a:ext uri="{FF2B5EF4-FFF2-40B4-BE49-F238E27FC236}">
                <a16:creationId xmlns:a16="http://schemas.microsoft.com/office/drawing/2014/main" id="{37D21159-FC85-8F33-5837-0C6C9E99A432}"/>
              </a:ext>
            </a:extLst>
          </p:cNvPr>
          <p:cNvSpPr txBox="1">
            <a:spLocks/>
          </p:cNvSpPr>
          <p:nvPr/>
        </p:nvSpPr>
        <p:spPr>
          <a:xfrm>
            <a:off x="4659731" y="3144496"/>
            <a:ext cx="437419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Lobster" pitchFamily="2" charset="77"/>
              </a:rPr>
              <a:t>Wish you sweet dreams tonight! </a:t>
            </a:r>
            <a:endParaRPr lang="en-GB" sz="6600" dirty="0">
              <a:solidFill>
                <a:schemeClr val="accent2">
                  <a:lumMod val="20000"/>
                  <a:lumOff val="80000"/>
                </a:schemeClr>
              </a:solidFill>
              <a:latin typeface="Lobster" pitchFamily="2" charset="77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46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62752" y="1171413"/>
            <a:ext cx="9206752" cy="3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46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sp>
        <p:nvSpPr>
          <p:cNvPr id="2" name="Google Shape;1911;p45">
            <a:extLst>
              <a:ext uri="{FF2B5EF4-FFF2-40B4-BE49-F238E27FC236}">
                <a16:creationId xmlns:a16="http://schemas.microsoft.com/office/drawing/2014/main" id="{F76D684C-F768-145F-464C-F134AC9521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550" y="351549"/>
            <a:ext cx="53409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4000" dirty="0">
                <a:latin typeface="Lobster" panose="00000500000000000000"/>
                <a:ea typeface="Lobster" panose="00000500000000000000"/>
                <a:cs typeface="Lobster" panose="00000500000000000000"/>
                <a:sym typeface="Lobster" panose="00000500000000000000"/>
              </a:rPr>
              <a:t>Agenda</a:t>
            </a:r>
            <a:endParaRPr sz="4000" dirty="0">
              <a:latin typeface="Lobster" panose="00000500000000000000"/>
              <a:ea typeface="Lobster" panose="00000500000000000000"/>
              <a:cs typeface="Lobster" panose="00000500000000000000"/>
              <a:sym typeface="Lobster" panose="0000050000000000000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47185A-40D8-B7E3-D01D-78E711104C02}"/>
              </a:ext>
            </a:extLst>
          </p:cNvPr>
          <p:cNvGrpSpPr/>
          <p:nvPr/>
        </p:nvGrpSpPr>
        <p:grpSpPr>
          <a:xfrm>
            <a:off x="462880" y="2096213"/>
            <a:ext cx="1259460" cy="902350"/>
            <a:chOff x="375415" y="1921038"/>
            <a:chExt cx="1259460" cy="902350"/>
          </a:xfrm>
        </p:grpSpPr>
        <p:grpSp>
          <p:nvGrpSpPr>
            <p:cNvPr id="1929" name="Google Shape;1929;p46"/>
            <p:cNvGrpSpPr/>
            <p:nvPr/>
          </p:nvGrpSpPr>
          <p:grpSpPr>
            <a:xfrm>
              <a:off x="376375" y="1921038"/>
              <a:ext cx="1258500" cy="902350"/>
              <a:chOff x="1209150" y="2242475"/>
              <a:chExt cx="1258500" cy="902350"/>
            </a:xfrm>
          </p:grpSpPr>
          <p:sp>
            <p:nvSpPr>
              <p:cNvPr id="1930" name="Google Shape;1930;p46"/>
              <p:cNvSpPr/>
              <p:nvPr/>
            </p:nvSpPr>
            <p:spPr>
              <a:xfrm>
                <a:off x="12302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6"/>
              <p:cNvSpPr/>
              <p:nvPr/>
            </p:nvSpPr>
            <p:spPr>
              <a:xfrm>
                <a:off x="12091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2" name="Google Shape;1932;p46"/>
              <p:cNvCxnSpPr/>
              <p:nvPr/>
            </p:nvCxnSpPr>
            <p:spPr>
              <a:xfrm>
                <a:off x="12099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5" name="Google Shape;1925;p46"/>
            <p:cNvSpPr txBox="1"/>
            <p:nvPr/>
          </p:nvSpPr>
          <p:spPr>
            <a:xfrm>
              <a:off x="375415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Introduction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A3AFB-7041-CB4F-FEE0-003A89F1B2C3}"/>
              </a:ext>
            </a:extLst>
          </p:cNvPr>
          <p:cNvGrpSpPr/>
          <p:nvPr/>
        </p:nvGrpSpPr>
        <p:grpSpPr>
          <a:xfrm>
            <a:off x="2725582" y="2096213"/>
            <a:ext cx="1259460" cy="902350"/>
            <a:chOff x="2752998" y="1921038"/>
            <a:chExt cx="1259460" cy="902350"/>
          </a:xfrm>
        </p:grpSpPr>
        <p:grpSp>
          <p:nvGrpSpPr>
            <p:cNvPr id="1933" name="Google Shape;1933;p46"/>
            <p:cNvGrpSpPr/>
            <p:nvPr/>
          </p:nvGrpSpPr>
          <p:grpSpPr>
            <a:xfrm>
              <a:off x="2753958" y="1921038"/>
              <a:ext cx="1258500" cy="902350"/>
              <a:chOff x="2998000" y="2242475"/>
              <a:chExt cx="1258500" cy="902350"/>
            </a:xfrm>
          </p:grpSpPr>
          <p:sp>
            <p:nvSpPr>
              <p:cNvPr id="1934" name="Google Shape;1934;p46"/>
              <p:cNvSpPr/>
              <p:nvPr/>
            </p:nvSpPr>
            <p:spPr>
              <a:xfrm>
                <a:off x="30190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6"/>
              <p:cNvSpPr/>
              <p:nvPr/>
            </p:nvSpPr>
            <p:spPr>
              <a:xfrm>
                <a:off x="29980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6" name="Google Shape;1936;p46"/>
              <p:cNvCxnSpPr/>
              <p:nvPr/>
            </p:nvCxnSpPr>
            <p:spPr>
              <a:xfrm>
                <a:off x="29988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6" name="Google Shape;1926;p46"/>
            <p:cNvSpPr txBox="1"/>
            <p:nvPr/>
          </p:nvSpPr>
          <p:spPr>
            <a:xfrm>
              <a:off x="2752998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Methods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652ABC-EA9A-0064-31A1-F92C2478DED1}"/>
              </a:ext>
            </a:extLst>
          </p:cNvPr>
          <p:cNvGrpSpPr/>
          <p:nvPr/>
        </p:nvGrpSpPr>
        <p:grpSpPr>
          <a:xfrm>
            <a:off x="5115883" y="2096213"/>
            <a:ext cx="1260421" cy="902350"/>
            <a:chOff x="5129621" y="1921038"/>
            <a:chExt cx="1260421" cy="902350"/>
          </a:xfrm>
        </p:grpSpPr>
        <p:grpSp>
          <p:nvGrpSpPr>
            <p:cNvPr id="1937" name="Google Shape;1937;p46"/>
            <p:cNvGrpSpPr/>
            <p:nvPr/>
          </p:nvGrpSpPr>
          <p:grpSpPr>
            <a:xfrm>
              <a:off x="5131542" y="1921038"/>
              <a:ext cx="1258500" cy="902350"/>
              <a:chOff x="4786850" y="2242475"/>
              <a:chExt cx="1258500" cy="902350"/>
            </a:xfrm>
          </p:grpSpPr>
          <p:sp>
            <p:nvSpPr>
              <p:cNvPr id="1938" name="Google Shape;1938;p46"/>
              <p:cNvSpPr/>
              <p:nvPr/>
            </p:nvSpPr>
            <p:spPr>
              <a:xfrm>
                <a:off x="480790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6"/>
              <p:cNvSpPr/>
              <p:nvPr/>
            </p:nvSpPr>
            <p:spPr>
              <a:xfrm>
                <a:off x="478685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40" name="Google Shape;1940;p46"/>
              <p:cNvCxnSpPr/>
              <p:nvPr/>
            </p:nvCxnSpPr>
            <p:spPr>
              <a:xfrm>
                <a:off x="478769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7" name="Google Shape;1927;p46"/>
            <p:cNvSpPr txBox="1"/>
            <p:nvPr/>
          </p:nvSpPr>
          <p:spPr>
            <a:xfrm>
              <a:off x="5129621" y="222533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Results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244400-741B-3307-4039-AF67D42149E2}"/>
              </a:ext>
            </a:extLst>
          </p:cNvPr>
          <p:cNvGrpSpPr/>
          <p:nvPr/>
        </p:nvGrpSpPr>
        <p:grpSpPr>
          <a:xfrm>
            <a:off x="7420760" y="2096213"/>
            <a:ext cx="1258560" cy="902350"/>
            <a:chOff x="7509065" y="1921038"/>
            <a:chExt cx="1258560" cy="902350"/>
          </a:xfrm>
        </p:grpSpPr>
        <p:grpSp>
          <p:nvGrpSpPr>
            <p:cNvPr id="1921" name="Google Shape;1921;p46"/>
            <p:cNvGrpSpPr/>
            <p:nvPr/>
          </p:nvGrpSpPr>
          <p:grpSpPr>
            <a:xfrm>
              <a:off x="7509125" y="1921038"/>
              <a:ext cx="1258500" cy="902350"/>
              <a:chOff x="6575700" y="2242475"/>
              <a:chExt cx="1258500" cy="902350"/>
            </a:xfrm>
          </p:grpSpPr>
          <p:sp>
            <p:nvSpPr>
              <p:cNvPr id="1922" name="Google Shape;1922;p46"/>
              <p:cNvSpPr/>
              <p:nvPr/>
            </p:nvSpPr>
            <p:spPr>
              <a:xfrm>
                <a:off x="6596750" y="2242475"/>
                <a:ext cx="411300" cy="81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6"/>
              <p:cNvSpPr/>
              <p:nvPr/>
            </p:nvSpPr>
            <p:spPr>
              <a:xfrm>
                <a:off x="6575700" y="2318025"/>
                <a:ext cx="1258500" cy="826800"/>
              </a:xfrm>
              <a:prstGeom prst="roundRect">
                <a:avLst>
                  <a:gd name="adj" fmla="val 526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24" name="Google Shape;1924;p46"/>
              <p:cNvCxnSpPr/>
              <p:nvPr/>
            </p:nvCxnSpPr>
            <p:spPr>
              <a:xfrm>
                <a:off x="6576540" y="3091250"/>
                <a:ext cx="1256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rgbClr val="000000">
                    <a:alpha val="90000"/>
                  </a:srgbClr>
                </a:outerShdw>
              </a:effectLst>
            </p:spPr>
          </p:cxnSp>
        </p:grpSp>
        <p:sp>
          <p:nvSpPr>
            <p:cNvPr id="1928" name="Google Shape;1928;p46"/>
            <p:cNvSpPr txBox="1"/>
            <p:nvPr/>
          </p:nvSpPr>
          <p:spPr>
            <a:xfrm>
              <a:off x="7509065" y="2178088"/>
              <a:ext cx="125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Conclusions</a:t>
              </a:r>
              <a:endParaRPr sz="12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/>
          <p:nvPr/>
        </p:nvSpPr>
        <p:spPr>
          <a:xfrm>
            <a:off x="1165350" y="4912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23825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47"/>
          <p:cNvGrpSpPr/>
          <p:nvPr/>
        </p:nvGrpSpPr>
        <p:grpSpPr>
          <a:xfrm>
            <a:off x="7317975" y="721788"/>
            <a:ext cx="429650" cy="431375"/>
            <a:chOff x="6684050" y="721788"/>
            <a:chExt cx="429650" cy="431375"/>
          </a:xfrm>
        </p:grpSpPr>
        <p:sp>
          <p:nvSpPr>
            <p:cNvPr id="1948" name="Google Shape;1948;p4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9" name="Google Shape;1949;p4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0" name="Google Shape;1950;p47"/>
          <p:cNvSpPr/>
          <p:nvPr/>
        </p:nvSpPr>
        <p:spPr>
          <a:xfrm>
            <a:off x="2543700" y="3332875"/>
            <a:ext cx="4369500" cy="1500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47"/>
          <p:cNvSpPr/>
          <p:nvPr/>
        </p:nvSpPr>
        <p:spPr>
          <a:xfrm>
            <a:off x="1327800" y="1682950"/>
            <a:ext cx="1444500" cy="1348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1387821" y="1764257"/>
            <a:ext cx="237609" cy="54932"/>
            <a:chOff x="1240925" y="1619925"/>
            <a:chExt cx="277873" cy="68400"/>
          </a:xfrm>
        </p:grpSpPr>
        <p:sp>
          <p:nvSpPr>
            <p:cNvPr id="1953" name="Google Shape;1953;p47"/>
            <p:cNvSpPr/>
            <p:nvPr/>
          </p:nvSpPr>
          <p:spPr>
            <a:xfrm>
              <a:off x="1240925" y="16199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1345661" y="16199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1450398" y="16199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47"/>
          <p:cNvGrpSpPr/>
          <p:nvPr/>
        </p:nvGrpSpPr>
        <p:grpSpPr>
          <a:xfrm>
            <a:off x="2636275" y="3434275"/>
            <a:ext cx="277873" cy="68400"/>
            <a:chOff x="1240925" y="3434200"/>
            <a:chExt cx="277873" cy="68400"/>
          </a:xfrm>
        </p:grpSpPr>
        <p:sp>
          <p:nvSpPr>
            <p:cNvPr id="1957" name="Google Shape;1957;p47"/>
            <p:cNvSpPr/>
            <p:nvPr/>
          </p:nvSpPr>
          <p:spPr>
            <a:xfrm>
              <a:off x="1240925" y="343420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1345661" y="343420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1450398" y="343420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47"/>
          <p:cNvSpPr/>
          <p:nvPr/>
        </p:nvSpPr>
        <p:spPr>
          <a:xfrm flipH="1">
            <a:off x="1387821" y="3726251"/>
            <a:ext cx="1917565" cy="1025628"/>
          </a:xfrm>
          <a:custGeom>
            <a:avLst/>
            <a:gdLst/>
            <a:ahLst/>
            <a:cxnLst/>
            <a:rect l="l" t="t" r="r" b="b"/>
            <a:pathLst>
              <a:path w="1775523" h="949656" extrusionOk="0">
                <a:moveTo>
                  <a:pt x="1439418" y="0"/>
                </a:moveTo>
                <a:lnTo>
                  <a:pt x="336232" y="0"/>
                </a:lnTo>
                <a:cubicBezTo>
                  <a:pt x="151320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0" y="672465"/>
                  <a:pt x="336232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8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0" y="923481"/>
                  <a:pt x="1529143" y="904431"/>
                  <a:pt x="1523365" y="893763"/>
                </a:cubicBezTo>
                <a:cubicBezTo>
                  <a:pt x="1516825" y="881761"/>
                  <a:pt x="1463993" y="766191"/>
                  <a:pt x="1473073" y="670751"/>
                </a:cubicBezTo>
                <a:cubicBezTo>
                  <a:pt x="1642300" y="653669"/>
                  <a:pt x="1775524" y="509778"/>
                  <a:pt x="1775524" y="336233"/>
                </a:cubicBezTo>
                <a:lnTo>
                  <a:pt x="1775524" y="336233"/>
                </a:lnTo>
                <a:cubicBezTo>
                  <a:pt x="1775524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85725" dir="9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1" name="Google Shape;1961;p47"/>
          <p:cNvSpPr/>
          <p:nvPr/>
        </p:nvSpPr>
        <p:spPr>
          <a:xfrm>
            <a:off x="3199875" y="1664900"/>
            <a:ext cx="4118100" cy="13746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</a:p>
        </p:txBody>
      </p:sp>
      <p:cxnSp>
        <p:nvCxnSpPr>
          <p:cNvPr id="1962" name="Google Shape;1962;p47"/>
          <p:cNvCxnSpPr/>
          <p:nvPr/>
        </p:nvCxnSpPr>
        <p:spPr>
          <a:xfrm rot="10800000">
            <a:off x="4643725" y="563700"/>
            <a:ext cx="0" cy="71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47"/>
          <p:cNvSpPr txBox="1"/>
          <p:nvPr/>
        </p:nvSpPr>
        <p:spPr>
          <a:xfrm>
            <a:off x="1644153" y="3803800"/>
            <a:ext cx="14049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Factors</a:t>
            </a:r>
            <a:endParaRPr sz="24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3813600" y="1282500"/>
            <a:ext cx="3197400" cy="177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900" dirty="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900" b="1" dirty="0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do daily habits affect sleep quality and overall well-being?</a:t>
            </a:r>
            <a:r>
              <a:rPr lang="en-GB" sz="19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sz="1900" dirty="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3561718" y="3401210"/>
            <a:ext cx="3002129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aim to examines how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gender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lifestyle factors</a:t>
            </a:r>
            <a:r>
              <a:rPr lang="en-GB" sz="1500" dirty="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(caffeine, exercise, screen time) impact </a:t>
            </a:r>
            <a:r>
              <a:rPr lang="en-GB" sz="15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productivity, mood, and stress.</a:t>
            </a:r>
            <a:endParaRPr sz="15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66" name="Google Shape;1966;p47"/>
          <p:cNvSpPr/>
          <p:nvPr/>
        </p:nvSpPr>
        <p:spPr>
          <a:xfrm>
            <a:off x="6401025" y="2750838"/>
            <a:ext cx="162798" cy="200422"/>
          </a:xfrm>
          <a:custGeom>
            <a:avLst/>
            <a:gdLst/>
            <a:ahLst/>
            <a:cxnLst/>
            <a:rect l="l" t="t" r="r" b="b"/>
            <a:pathLst>
              <a:path w="15575" h="19170" extrusionOk="0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67" name="Google Shape;1967;p47"/>
          <p:cNvCxnSpPr/>
          <p:nvPr/>
        </p:nvCxnSpPr>
        <p:spPr>
          <a:xfrm rot="10800000" flipH="1">
            <a:off x="6273775" y="2601350"/>
            <a:ext cx="1800" cy="189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8" name="Google Shape;1968;p47"/>
          <p:cNvGrpSpPr/>
          <p:nvPr/>
        </p:nvGrpSpPr>
        <p:grpSpPr>
          <a:xfrm>
            <a:off x="6703837" y="3513020"/>
            <a:ext cx="1315586" cy="1139694"/>
            <a:chOff x="-1501353" y="1025810"/>
            <a:chExt cx="1717700" cy="1191525"/>
          </a:xfrm>
        </p:grpSpPr>
        <p:sp>
          <p:nvSpPr>
            <p:cNvPr id="1969" name="Google Shape;1969;p47"/>
            <p:cNvSpPr/>
            <p:nvPr/>
          </p:nvSpPr>
          <p:spPr>
            <a:xfrm>
              <a:off x="-1501353" y="1890733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-1501353" y="1674482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-1501353" y="1458272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-1501353" y="1242021"/>
              <a:ext cx="1717700" cy="326643"/>
            </a:xfrm>
            <a:custGeom>
              <a:avLst/>
              <a:gdLst/>
              <a:ahLst/>
              <a:cxnLst/>
              <a:rect l="l" t="t" r="r" b="b"/>
              <a:pathLst>
                <a:path w="1717700" h="326643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43"/>
                  </a:lnTo>
                  <a:lnTo>
                    <a:pt x="432340" y="32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-1501353" y="1025810"/>
              <a:ext cx="1717700" cy="326602"/>
            </a:xfrm>
            <a:custGeom>
              <a:avLst/>
              <a:gdLst/>
              <a:ahLst/>
              <a:cxnLst/>
              <a:rect l="l" t="t" r="r" b="b"/>
              <a:pathLst>
                <a:path w="1717700" h="326602" extrusionOk="0">
                  <a:moveTo>
                    <a:pt x="0" y="0"/>
                  </a:moveTo>
                  <a:lnTo>
                    <a:pt x="1285361" y="0"/>
                  </a:lnTo>
                  <a:lnTo>
                    <a:pt x="1717700" y="326603"/>
                  </a:lnTo>
                  <a:lnTo>
                    <a:pt x="432340" y="326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4" name="Google Shape;1974;p47"/>
          <p:cNvSpPr txBox="1">
            <a:spLocks noGrp="1"/>
          </p:cNvSpPr>
          <p:nvPr>
            <p:ph type="title"/>
          </p:nvPr>
        </p:nvSpPr>
        <p:spPr>
          <a:xfrm>
            <a:off x="1671200" y="530250"/>
            <a:ext cx="496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Sleep is …</a:t>
            </a:r>
          </a:p>
        </p:txBody>
      </p:sp>
      <p:pic>
        <p:nvPicPr>
          <p:cNvPr id="1975" name="Google Shape;1975;p47" descr="Sleep Disorders - Free of Charge Creative Commons Medical 8 image"/>
          <p:cNvPicPr preferRelativeResize="0"/>
          <p:nvPr/>
        </p:nvPicPr>
        <p:blipFill rotWithShape="1">
          <a:blip r:embed="rId3"/>
          <a:srcRect l="5576" r="10312"/>
          <a:stretch>
            <a:fillRect/>
          </a:stretch>
        </p:blipFill>
        <p:spPr>
          <a:xfrm>
            <a:off x="1347606" y="1875653"/>
            <a:ext cx="1404892" cy="10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74725" y="1777038"/>
            <a:ext cx="5134750" cy="28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2" name="Google Shape;1982;p48"/>
          <p:cNvGrpSpPr/>
          <p:nvPr/>
        </p:nvGrpSpPr>
        <p:grpSpPr>
          <a:xfrm>
            <a:off x="2152525" y="467263"/>
            <a:ext cx="3313407" cy="1014987"/>
            <a:chOff x="3055725" y="715438"/>
            <a:chExt cx="3313407" cy="1014987"/>
          </a:xfrm>
        </p:grpSpPr>
        <p:grpSp>
          <p:nvGrpSpPr>
            <p:cNvPr id="1983" name="Google Shape;1983;p48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1984" name="Google Shape;1984;p48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85" name="Google Shape;1985;p48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8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8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8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1"/>
                    </a:solidFill>
                  </a:rPr>
                  <a:t> 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989" name="Google Shape;1989;p48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avLst/>
              <a:gdLst/>
              <a:ahLst/>
              <a:cxnLst/>
              <a:rect l="l" t="t" r="r" b="b"/>
              <a:pathLst>
                <a:path w="5206" h="5504" extrusionOk="0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14300" dir="1260000" algn="bl" rotWithShape="0">
                <a:srgbClr val="000000">
                  <a:alpha val="47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0" name="Google Shape;1990;p48"/>
          <p:cNvSpPr/>
          <p:nvPr/>
        </p:nvSpPr>
        <p:spPr>
          <a:xfrm>
            <a:off x="411700" y="2319575"/>
            <a:ext cx="2841000" cy="21633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1" name="Google Shape;1991;p48"/>
          <p:cNvGrpSpPr/>
          <p:nvPr/>
        </p:nvGrpSpPr>
        <p:grpSpPr>
          <a:xfrm>
            <a:off x="516425" y="2413832"/>
            <a:ext cx="277873" cy="68400"/>
            <a:chOff x="411700" y="2420932"/>
            <a:chExt cx="277873" cy="68400"/>
          </a:xfrm>
        </p:grpSpPr>
        <p:sp>
          <p:nvSpPr>
            <p:cNvPr id="1992" name="Google Shape;1992;p48"/>
            <p:cNvSpPr/>
            <p:nvPr/>
          </p:nvSpPr>
          <p:spPr>
            <a:xfrm>
              <a:off x="411700" y="2420932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16436" y="2420932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621173" y="2420932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5" name="Google Shape;1995;p48"/>
          <p:cNvSpPr/>
          <p:nvPr/>
        </p:nvSpPr>
        <p:spPr>
          <a:xfrm>
            <a:off x="411700" y="1489075"/>
            <a:ext cx="2841000" cy="630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7150" dist="123825" dir="2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6" name="Google Shape;1996;p48"/>
          <p:cNvSpPr txBox="1">
            <a:spLocks noGrp="1"/>
          </p:cNvSpPr>
          <p:nvPr>
            <p:ph type="subTitle" idx="4"/>
          </p:nvPr>
        </p:nvSpPr>
        <p:spPr>
          <a:xfrm>
            <a:off x="516425" y="2571750"/>
            <a:ext cx="37362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 err="1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ggplot</a:t>
            </a: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：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scatter</a:t>
            </a:r>
            <a:endParaRPr sz="18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   boxplot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mic Sans MS" panose="030F0902030302020204"/>
              <a:buChar char="●"/>
            </a:pPr>
            <a:r>
              <a:rPr lang="en-GB" sz="2100" dirty="0">
                <a:latin typeface="+mn-lt"/>
                <a:ea typeface="Comic Sans MS" panose="030F0902030302020204"/>
                <a:cs typeface="Comic Sans MS" panose="030F0902030302020204"/>
                <a:sym typeface="Comic Sans MS" panose="030F0902030302020204"/>
              </a:rPr>
              <a:t>shiny app</a:t>
            </a:r>
            <a:endParaRPr sz="2100" dirty="0">
              <a:latin typeface="+mn-lt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Comic Sans MS" panose="030F0902030302020204"/>
              <a:ea typeface="Comic Sans MS" panose="030F0902030302020204"/>
              <a:cs typeface="Comic Sans MS" panose="030F0902030302020204"/>
              <a:sym typeface="Comic Sans MS" panose="030F09020303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997" name="Google Shape;1997;p48"/>
          <p:cNvSpPr txBox="1">
            <a:spLocks noGrp="1"/>
          </p:cNvSpPr>
          <p:nvPr>
            <p:ph type="title"/>
          </p:nvPr>
        </p:nvSpPr>
        <p:spPr>
          <a:xfrm>
            <a:off x="-420725" y="439275"/>
            <a:ext cx="73401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Our  </a:t>
            </a:r>
            <a:r>
              <a:rPr lang="en-GB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8" name="Google Shape;1998;p4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/>
          <p:nvPr/>
        </p:nvSpPr>
        <p:spPr>
          <a:xfrm>
            <a:off x="3434400" y="1524425"/>
            <a:ext cx="5595300" cy="33840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167325" y="1524425"/>
            <a:ext cx="31575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49"/>
          <p:cNvSpPr txBox="1">
            <a:spLocks noGrp="1"/>
          </p:cNvSpPr>
          <p:nvPr>
            <p:ph type="subTitle" idx="4"/>
          </p:nvPr>
        </p:nvSpPr>
        <p:spPr>
          <a:xfrm>
            <a:off x="240562" y="1541760"/>
            <a:ext cx="3100551" cy="2985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Lexend"/>
                <a:ea typeface="Lexend"/>
                <a:cs typeface="Lexend"/>
                <a:sym typeface="Lexend"/>
              </a:rPr>
              <a:t>Data are tidy!</a:t>
            </a:r>
            <a:endParaRPr sz="1800" b="1" dirty="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5000 entries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15 variables</a:t>
            </a:r>
            <a:endParaRPr sz="1600" dirty="0">
              <a:latin typeface="+mn-l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n-lt"/>
              </a:rPr>
              <a:t># Tracks sleep habits and their impact on productivity, mood, and stress levels. </a:t>
            </a:r>
            <a:endParaRPr sz="1600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sp>
        <p:nvSpPr>
          <p:cNvPr id="2006" name="Google Shape;2006;p49"/>
          <p:cNvSpPr txBox="1">
            <a:spLocks noGrp="1"/>
          </p:cNvSpPr>
          <p:nvPr>
            <p:ph type="title"/>
          </p:nvPr>
        </p:nvSpPr>
        <p:spPr>
          <a:xfrm>
            <a:off x="271650" y="451650"/>
            <a:ext cx="6048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Exploration</a:t>
            </a:r>
            <a:endParaRPr dirty="0"/>
          </a:p>
        </p:txBody>
      </p:sp>
      <p:sp>
        <p:nvSpPr>
          <p:cNvPr id="2007" name="Google Shape;2007;p4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2336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BIS 15L Group7_Psychology</a:t>
            </a:r>
          </a:p>
        </p:txBody>
      </p:sp>
      <p:pic>
        <p:nvPicPr>
          <p:cNvPr id="2008" name="Google Shape;2008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63150" y="1780849"/>
            <a:ext cx="5088028" cy="298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49"/>
          <p:cNvGrpSpPr/>
          <p:nvPr/>
        </p:nvGrpSpPr>
        <p:grpSpPr>
          <a:xfrm>
            <a:off x="281213" y="1571815"/>
            <a:ext cx="277873" cy="68400"/>
            <a:chOff x="411700" y="2416840"/>
            <a:chExt cx="277873" cy="68400"/>
          </a:xfrm>
        </p:grpSpPr>
        <p:sp>
          <p:nvSpPr>
            <p:cNvPr id="2010" name="Google Shape;2010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49"/>
          <p:cNvGrpSpPr/>
          <p:nvPr/>
        </p:nvGrpSpPr>
        <p:grpSpPr>
          <a:xfrm>
            <a:off x="3594750" y="1595965"/>
            <a:ext cx="277873" cy="68400"/>
            <a:chOff x="411700" y="2416840"/>
            <a:chExt cx="277873" cy="68400"/>
          </a:xfrm>
        </p:grpSpPr>
        <p:sp>
          <p:nvSpPr>
            <p:cNvPr id="2014" name="Google Shape;2014;p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AFC16-FA31-5194-F0D8-FED3C78CAD75}"/>
              </a:ext>
            </a:extLst>
          </p:cNvPr>
          <p:cNvSpPr txBox="1"/>
          <p:nvPr/>
        </p:nvSpPr>
        <p:spPr>
          <a:xfrm>
            <a:off x="144666" y="4877684"/>
            <a:ext cx="71780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</a:t>
            </a:r>
            <a:r>
              <a:rPr lang="en-US" sz="1050" dirty="0" err="1">
                <a:hlinkClick r:id="rId4"/>
              </a:rPr>
              <a:t>www.kaggle.com</a:t>
            </a:r>
            <a:r>
              <a:rPr lang="en-US" sz="1050" dirty="0">
                <a:hlinkClick r:id="rId4"/>
              </a:rPr>
              <a:t>/datasets/adilshamim8/</a:t>
            </a:r>
            <a:r>
              <a:rPr lang="en-US" sz="1050" dirty="0" err="1">
                <a:hlinkClick r:id="rId4"/>
              </a:rPr>
              <a:t>sleep-cycle-and-productivity?select</a:t>
            </a:r>
            <a:r>
              <a:rPr lang="en-US" sz="1050" dirty="0">
                <a:hlinkClick r:id="rId4"/>
              </a:rPr>
              <a:t>=</a:t>
            </a:r>
            <a:r>
              <a:rPr lang="en-US" sz="1050" dirty="0" err="1">
                <a:hlinkClick r:id="rId4"/>
              </a:rPr>
              <a:t>sleep_cycle_productivity.csv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50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22" name="Google Shape;2022;p5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23" name="Google Shape;2023;p50"/>
          <p:cNvSpPr txBox="1"/>
          <p:nvPr/>
        </p:nvSpPr>
        <p:spPr>
          <a:xfrm>
            <a:off x="583525" y="855163"/>
            <a:ext cx="7714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900">
                <a:solidFill>
                  <a:schemeClr val="dk1"/>
                </a:solidFill>
              </a:rPr>
              <a:t>Does sleeping more lead to better performance and less stress?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024" name="Google Shape;2024;p5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25" name="Google Shape;2025;p50"/>
          <p:cNvPicPr preferRelativeResize="0"/>
          <p:nvPr/>
        </p:nvPicPr>
        <p:blipFill rotWithShape="1">
          <a:blip r:embed="rId3"/>
          <a:srcRect t="6611"/>
          <a:stretch>
            <a:fillRect/>
          </a:stretch>
        </p:blipFill>
        <p:spPr>
          <a:xfrm>
            <a:off x="635750" y="1413117"/>
            <a:ext cx="7502177" cy="331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lin ang="5400012" scaled="0"/>
        </a:gra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1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700"/>
              <a:t>Sleep Hours v.s. Stress &amp; Productivity</a:t>
            </a:r>
            <a:endParaRPr sz="3700"/>
          </a:p>
        </p:txBody>
      </p:sp>
      <p:sp>
        <p:nvSpPr>
          <p:cNvPr id="2031" name="Google Shape;2031;p51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Tianchen Li</a:t>
            </a:r>
          </a:p>
        </p:txBody>
      </p:sp>
      <p:sp>
        <p:nvSpPr>
          <p:cNvPr id="2032" name="Google Shape;2032;p51"/>
          <p:cNvSpPr txBox="1"/>
          <p:nvPr/>
        </p:nvSpPr>
        <p:spPr>
          <a:xfrm>
            <a:off x="354925" y="855163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Is there a Balance Point?</a:t>
            </a:r>
            <a:endParaRPr sz="1800" dirty="0"/>
          </a:p>
        </p:txBody>
      </p:sp>
      <p:sp>
        <p:nvSpPr>
          <p:cNvPr id="2033" name="Google Shape;2033;p51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34" name="Google Shape;2034;p51"/>
          <p:cNvPicPr preferRelativeResize="0"/>
          <p:nvPr/>
        </p:nvPicPr>
        <p:blipFill rotWithShape="1">
          <a:blip r:embed="rId3"/>
          <a:srcRect t="7010" b="1102"/>
          <a:stretch>
            <a:fillRect/>
          </a:stretch>
        </p:blipFill>
        <p:spPr>
          <a:xfrm>
            <a:off x="354927" y="1371600"/>
            <a:ext cx="7958436" cy="340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2"/>
          <p:cNvSpPr/>
          <p:nvPr/>
        </p:nvSpPr>
        <p:spPr>
          <a:xfrm>
            <a:off x="364375" y="1943375"/>
            <a:ext cx="3440100" cy="27828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2"/>
          <p:cNvSpPr/>
          <p:nvPr/>
        </p:nvSpPr>
        <p:spPr>
          <a:xfrm>
            <a:off x="4246825" y="16352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1" name="Google Shape;2041;p52"/>
          <p:cNvGrpSpPr/>
          <p:nvPr/>
        </p:nvGrpSpPr>
        <p:grpSpPr>
          <a:xfrm>
            <a:off x="4388613" y="1731040"/>
            <a:ext cx="277873" cy="68400"/>
            <a:chOff x="5024113" y="2416840"/>
            <a:chExt cx="277873" cy="68400"/>
          </a:xfrm>
        </p:grpSpPr>
        <p:sp>
          <p:nvSpPr>
            <p:cNvPr id="2042" name="Google Shape;2042;p52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2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5" name="Google Shape;2045;p52"/>
          <p:cNvGrpSpPr/>
          <p:nvPr/>
        </p:nvGrpSpPr>
        <p:grpSpPr>
          <a:xfrm>
            <a:off x="422950" y="2035840"/>
            <a:ext cx="277873" cy="68400"/>
            <a:chOff x="411700" y="2416840"/>
            <a:chExt cx="277873" cy="68400"/>
          </a:xfrm>
        </p:grpSpPr>
        <p:sp>
          <p:nvSpPr>
            <p:cNvPr id="2046" name="Google Shape;2046;p5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52"/>
          <p:cNvSpPr txBox="1">
            <a:spLocks noGrp="1"/>
          </p:cNvSpPr>
          <p:nvPr>
            <p:ph type="subTitle" idx="4"/>
          </p:nvPr>
        </p:nvSpPr>
        <p:spPr>
          <a:xfrm>
            <a:off x="354925" y="2167200"/>
            <a:ext cx="3329100" cy="2277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coefficient: 0.009029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Tiny positive correlation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caffeine consumption increases, stress levels also tend to rise</a:t>
            </a:r>
            <a:endParaRPr sz="1700" dirty="0">
              <a:latin typeface="+mn-lt"/>
            </a:endParaRPr>
          </a:p>
        </p:txBody>
      </p:sp>
      <p:sp>
        <p:nvSpPr>
          <p:cNvPr id="2050" name="Google Shape;2050;p52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Stress Level and Lifestyle</a:t>
            </a:r>
          </a:p>
        </p:txBody>
      </p:sp>
      <p:sp>
        <p:nvSpPr>
          <p:cNvPr id="2051" name="Google Shape;2051;p52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52" name="Google Shape;2052;p52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Does high caffeine intake correlate with higher stress levels?</a:t>
            </a:r>
            <a:endParaRPr sz="1800" b="1" dirty="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84949" y="1994525"/>
            <a:ext cx="4511149" cy="2782749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54" name="Google Shape;2054;p52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53"/>
          <p:cNvSpPr/>
          <p:nvPr/>
        </p:nvSpPr>
        <p:spPr>
          <a:xfrm>
            <a:off x="364375" y="1807240"/>
            <a:ext cx="3440100" cy="2918935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3"/>
          <p:cNvSpPr/>
          <p:nvPr/>
        </p:nvSpPr>
        <p:spPr>
          <a:xfrm>
            <a:off x="4246825" y="1711475"/>
            <a:ext cx="4787400" cy="3279600"/>
          </a:xfrm>
          <a:prstGeom prst="roundRect">
            <a:avLst>
              <a:gd name="adj" fmla="val 4803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4388613" y="1807240"/>
            <a:ext cx="277873" cy="68400"/>
            <a:chOff x="5024113" y="2416840"/>
            <a:chExt cx="277873" cy="68400"/>
          </a:xfrm>
        </p:grpSpPr>
        <p:sp>
          <p:nvSpPr>
            <p:cNvPr id="2062" name="Google Shape;2062;p53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3"/>
          <p:cNvGrpSpPr/>
          <p:nvPr/>
        </p:nvGrpSpPr>
        <p:grpSpPr>
          <a:xfrm>
            <a:off x="457150" y="1874568"/>
            <a:ext cx="277873" cy="68400"/>
            <a:chOff x="411700" y="2416840"/>
            <a:chExt cx="277873" cy="68400"/>
          </a:xfrm>
        </p:grpSpPr>
        <p:sp>
          <p:nvSpPr>
            <p:cNvPr id="2066" name="Google Shape;2066;p5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>
            <a:spLocks noGrp="1"/>
          </p:cNvSpPr>
          <p:nvPr>
            <p:ph type="subTitle" idx="4"/>
          </p:nvPr>
        </p:nvSpPr>
        <p:spPr>
          <a:xfrm>
            <a:off x="457151" y="1975609"/>
            <a:ext cx="3154730" cy="2539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Correlation coefficient</a:t>
            </a:r>
            <a:r>
              <a:rPr lang="zh-CN" altLang="en-US" sz="1700" dirty="0">
                <a:latin typeface="+mn-lt"/>
              </a:rPr>
              <a:t>：  </a:t>
            </a:r>
            <a:r>
              <a:rPr lang="en-GB" sz="1700" dirty="0">
                <a:latin typeface="+mn-lt"/>
              </a:rPr>
              <a:t> -0.000814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Almost no correlation (Tiny negative correlation)</a:t>
            </a:r>
            <a:endParaRPr sz="1700" dirty="0">
              <a:latin typeface="+mn-l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+mn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+mn-lt"/>
              </a:rPr>
              <a:t>As screen time before bed increases, stress levels tend to decrease!</a:t>
            </a:r>
            <a:endParaRPr sz="1700" dirty="0">
              <a:latin typeface="+mn-lt"/>
            </a:endParaRPr>
          </a:p>
        </p:txBody>
      </p:sp>
      <p:sp>
        <p:nvSpPr>
          <p:cNvPr id="2070" name="Google Shape;2070;p53"/>
          <p:cNvSpPr txBox="1">
            <a:spLocks noGrp="1"/>
          </p:cNvSpPr>
          <p:nvPr>
            <p:ph type="title"/>
          </p:nvPr>
        </p:nvSpPr>
        <p:spPr>
          <a:xfrm>
            <a:off x="233400" y="273500"/>
            <a:ext cx="8677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Stress Level and Lifestyle</a:t>
            </a:r>
            <a:endParaRPr dirty="0"/>
          </a:p>
        </p:txBody>
      </p:sp>
      <p:sp>
        <p:nvSpPr>
          <p:cNvPr id="2071" name="Google Shape;2071;p5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b="1"/>
              <a:t>Hanxu Sha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/>
          </a:p>
        </p:txBody>
      </p:sp>
      <p:sp>
        <p:nvSpPr>
          <p:cNvPr id="2072" name="Google Shape;2072;p5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/>
              <a:t> BIS 15L   Group7_Psychology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073" name="Google Shape;2073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30223" y="2104250"/>
            <a:ext cx="4629726" cy="272102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10000"/>
              </a:srgbClr>
            </a:outerShdw>
          </a:effectLst>
        </p:spPr>
      </p:pic>
      <p:sp>
        <p:nvSpPr>
          <p:cNvPr id="2074" name="Google Shape;2074;p53"/>
          <p:cNvSpPr txBox="1"/>
          <p:nvPr/>
        </p:nvSpPr>
        <p:spPr>
          <a:xfrm>
            <a:off x="354925" y="1124688"/>
            <a:ext cx="7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Is screen time before bed associated with increased stress?</a:t>
            </a:r>
            <a:endParaRPr sz="1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493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Lexend Light</vt:lpstr>
      <vt:lpstr>Lexend</vt:lpstr>
      <vt:lpstr>Lexend Medium</vt:lpstr>
      <vt:lpstr>Courier New</vt:lpstr>
      <vt:lpstr>Lobster</vt:lpstr>
      <vt:lpstr>Arial</vt:lpstr>
      <vt:lpstr>Comic Sans MS</vt:lpstr>
      <vt:lpstr>Simple Light</vt:lpstr>
      <vt:lpstr>Get To Know Me</vt:lpstr>
      <vt:lpstr>Sleep Cycles</vt:lpstr>
      <vt:lpstr>Agenda</vt:lpstr>
      <vt:lpstr>Sleep is …</vt:lpstr>
      <vt:lpstr>        Our  Methods</vt:lpstr>
      <vt:lpstr>Data Exploration</vt:lpstr>
      <vt:lpstr>Sleep Hours v.s. Stress &amp; Productivity</vt:lpstr>
      <vt:lpstr>Sleep Hours v.s. Stress &amp; Productivity</vt:lpstr>
      <vt:lpstr>Stress Level and Lifestyle</vt:lpstr>
      <vt:lpstr>Stress Level and Lifestyle</vt:lpstr>
      <vt:lpstr>Mood vs. Sleep Quality</vt:lpstr>
      <vt:lpstr>Gender Perspectives</vt:lpstr>
      <vt:lpstr>Caffeine Intake </vt:lpstr>
      <vt:lpstr>Screen Time Before Bed</vt:lpstr>
      <vt:lpstr>Conclusions</vt:lpstr>
      <vt:lpstr>Shiny App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 Liang</cp:lastModifiedBy>
  <cp:revision>15</cp:revision>
  <dcterms:created xsi:type="dcterms:W3CDTF">2025-03-11T20:28:03Z</dcterms:created>
  <dcterms:modified xsi:type="dcterms:W3CDTF">2025-03-13T18:09:00Z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3A827F66E64E130ED39CD0671E6C2555_42</vt:lpwstr>
  </property>
  <property fmtid="{D5CDD505-2E9C-101B-9397-08002B2CF9AE}" pid="3" name="KSOProductBuildVer">
    <vt:lpwstr>2052-6.12.1.8902</vt:lpwstr>
  </property>
</Properties>
</file>